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gif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gif>
</file>

<file path=ppt/media/image22.gif>
</file>

<file path=ppt/media/image23.gif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e76f3e1a6e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e76f3e1a6e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e77fb193d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e77fb193d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e5591920d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e5591920d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e5591920de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e5591920de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e77fb193d3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e77fb193d3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e77fb193d3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e77fb193d3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e78ae1230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e78ae1230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e5591920de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e5591920de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e78ae12300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e78ae12300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e451779497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e451779497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e5591920d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e5591920d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e5591920d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e5591920d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e456f54ba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e456f54ba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e451779497_0_14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e451779497_0_14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e477960db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e477960db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e5591920de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e5591920de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e477960db9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e477960db9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1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3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github.com/DavidCarricondo/nn_ecology_workshop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www.kaggle.com/c/iwildcam-2019-fgvc6" TargetMode="External"/><Relationship Id="rId4" Type="http://schemas.openxmlformats.org/officeDocument/2006/relationships/image" Target="../media/image16.png"/><Relationship Id="rId5" Type="http://schemas.openxmlformats.org/officeDocument/2006/relationships/hyperlink" Target="https://colab.research.google.com/drive/1btaWzcoRO82Ar3__RavLmCLrGNJaJAPd?usp=sharing" TargetMode="External"/><Relationship Id="rId6" Type="http://schemas.openxmlformats.org/officeDocument/2006/relationships/hyperlink" Target="https://colab.research.google.com/drive/1eL88mj3O2YREdr6-y6AnVO4nYM7fso7h?usp=sharing" TargetMode="External"/><Relationship Id="rId7" Type="http://schemas.openxmlformats.org/officeDocument/2006/relationships/hyperlink" Target="https://colab.research.google.com/drive/1eL88mj3O2YREdr6-y6AnVO4nYM7fso7h?usp=sharing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2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1.gif"/><Relationship Id="rId4" Type="http://schemas.openxmlformats.org/officeDocument/2006/relationships/image" Target="../media/image1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4.png"/><Relationship Id="rId4" Type="http://schemas.openxmlformats.org/officeDocument/2006/relationships/image" Target="../media/image20.png"/><Relationship Id="rId5" Type="http://schemas.openxmlformats.org/officeDocument/2006/relationships/image" Target="../media/image14.png"/><Relationship Id="rId6" Type="http://schemas.openxmlformats.org/officeDocument/2006/relationships/image" Target="../media/image25.png"/><Relationship Id="rId7" Type="http://schemas.openxmlformats.org/officeDocument/2006/relationships/hyperlink" Target="https://besjournals.onlinelibrary.wiley.com/doi/10.1111/2041-210X.13256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8.png"/><Relationship Id="rId4" Type="http://schemas.openxmlformats.org/officeDocument/2006/relationships/hyperlink" Target="https://www.linkedin.com/in/david-carricondo-sanchez/" TargetMode="External"/><Relationship Id="rId5" Type="http://schemas.openxmlformats.org/officeDocument/2006/relationships/hyperlink" Target="https://github.com/DavidCarricondo" TargetMode="External"/><Relationship Id="rId6" Type="http://schemas.openxmlformats.org/officeDocument/2006/relationships/hyperlink" Target="mailto:david.carricondo.sanchez@gmail.com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3.png"/><Relationship Id="rId5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gif"/><Relationship Id="rId4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5" Type="http://schemas.openxmlformats.org/officeDocument/2006/relationships/image" Target="../media/image12.png"/><Relationship Id="rId6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Neural Networks in Ecology</a:t>
            </a:r>
            <a:endParaRPr/>
          </a:p>
        </p:txBody>
      </p:sp>
      <p:sp>
        <p:nvSpPr>
          <p:cNvPr id="65" name="Google Shape;65;p13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 gentle introduction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2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Backwards pass</a:t>
            </a:r>
            <a:endParaRPr/>
          </a:p>
        </p:txBody>
      </p:sp>
      <p:sp>
        <p:nvSpPr>
          <p:cNvPr id="145" name="Google Shape;145;p22"/>
          <p:cNvSpPr txBox="1"/>
          <p:nvPr>
            <p:ph idx="1" type="body"/>
          </p:nvPr>
        </p:nvSpPr>
        <p:spPr>
          <a:xfrm>
            <a:off x="141050" y="1291775"/>
            <a:ext cx="46041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 sz="1800"/>
              <a:t>By </a:t>
            </a:r>
            <a:r>
              <a:rPr lang="en-GB" sz="1800"/>
              <a:t>calculating derivatives, it computes how much each connection contributed to the error (Chain rule).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 sz="1800"/>
              <a:t>Then calculates how much of the error contribution comes from each connection in the previous layer.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 sz="1800"/>
              <a:t>Finally, all the weights are tweaked using the error gradient computed. </a:t>
            </a:r>
            <a:endParaRPr sz="1800"/>
          </a:p>
        </p:txBody>
      </p:sp>
      <p:pic>
        <p:nvPicPr>
          <p:cNvPr id="146" name="Google Shape;14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291775"/>
            <a:ext cx="4527601" cy="3504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2"/>
          <p:cNvPicPr preferRelativeResize="0"/>
          <p:nvPr/>
        </p:nvPicPr>
        <p:blipFill rotWithShape="1">
          <a:blip r:embed="rId4">
            <a:alphaModFix/>
          </a:blip>
          <a:srcRect b="0" l="0" r="0" t="51380"/>
          <a:stretch/>
        </p:blipFill>
        <p:spPr>
          <a:xfrm>
            <a:off x="913050" y="3846000"/>
            <a:ext cx="3181025" cy="118695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2"/>
          <p:cNvSpPr/>
          <p:nvPr/>
        </p:nvSpPr>
        <p:spPr>
          <a:xfrm>
            <a:off x="1108375" y="3846000"/>
            <a:ext cx="223200" cy="176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22"/>
          <p:cNvSpPr/>
          <p:nvPr/>
        </p:nvSpPr>
        <p:spPr>
          <a:xfrm>
            <a:off x="3762775" y="3846000"/>
            <a:ext cx="284700" cy="288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2"/>
          <p:cNvSpPr/>
          <p:nvPr/>
        </p:nvSpPr>
        <p:spPr>
          <a:xfrm>
            <a:off x="1478300" y="4855200"/>
            <a:ext cx="284700" cy="288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2"/>
          <p:cNvSpPr/>
          <p:nvPr/>
        </p:nvSpPr>
        <p:spPr>
          <a:xfrm>
            <a:off x="2291450" y="4855200"/>
            <a:ext cx="1698300" cy="176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3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Backwards pass</a:t>
            </a:r>
            <a:endParaRPr/>
          </a:p>
        </p:txBody>
      </p:sp>
      <p:sp>
        <p:nvSpPr>
          <p:cNvPr id="157" name="Google Shape;157;p23"/>
          <p:cNvSpPr txBox="1"/>
          <p:nvPr/>
        </p:nvSpPr>
        <p:spPr>
          <a:xfrm>
            <a:off x="1893300" y="1427725"/>
            <a:ext cx="5357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latin typeface="Roboto"/>
                <a:ea typeface="Roboto"/>
                <a:cs typeface="Roboto"/>
                <a:sym typeface="Roboto"/>
              </a:rPr>
              <a:t>FOR EACH EPOCH: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8" name="Google Shape;15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1425" y="1827675"/>
            <a:ext cx="4732226" cy="2968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4"/>
          <p:cNvSpPr txBox="1"/>
          <p:nvPr>
            <p:ph type="title"/>
          </p:nvPr>
        </p:nvSpPr>
        <p:spPr>
          <a:xfrm>
            <a:off x="330325" y="13845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Very basic R example</a:t>
            </a:r>
            <a:endParaRPr/>
          </a:p>
        </p:txBody>
      </p:sp>
      <p:sp>
        <p:nvSpPr>
          <p:cNvPr id="164" name="Google Shape;164;p2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600"/>
              <a:t>Regression in R.</a:t>
            </a:r>
            <a:br>
              <a:rPr lang="en-GB" sz="1600"/>
            </a:br>
            <a:r>
              <a:rPr lang="en-GB" sz="1600"/>
              <a:t>House price prediction:</a:t>
            </a:r>
            <a:br>
              <a:rPr lang="en-GB"/>
            </a:br>
            <a:br>
              <a:rPr lang="en-GB"/>
            </a:br>
            <a:r>
              <a:rPr lang="en-GB" u="sng">
                <a:solidFill>
                  <a:schemeClr val="hlink"/>
                </a:solidFill>
                <a:hlinkClick r:id="rId3"/>
              </a:rPr>
              <a:t>https://github.com/DavidCarricondo/nn_ecology_workshop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5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Less basic Python example</a:t>
            </a:r>
            <a:endParaRPr/>
          </a:p>
        </p:txBody>
      </p:sp>
      <p:sp>
        <p:nvSpPr>
          <p:cNvPr id="170" name="Google Shape;170;p25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Why python?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DATA</a:t>
            </a:r>
            <a:endParaRPr/>
          </a:p>
        </p:txBody>
      </p:sp>
      <p:sp>
        <p:nvSpPr>
          <p:cNvPr id="176" name="Google Shape;176;p26"/>
          <p:cNvSpPr txBox="1"/>
          <p:nvPr/>
        </p:nvSpPr>
        <p:spPr>
          <a:xfrm>
            <a:off x="311725" y="1478875"/>
            <a:ext cx="4042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3"/>
              </a:rPr>
              <a:t>https://www.kaggle.com/c/iwildcam-2019-fgvc6</a:t>
            </a:r>
            <a:endParaRPr/>
          </a:p>
        </p:txBody>
      </p:sp>
      <p:pic>
        <p:nvPicPr>
          <p:cNvPr id="177" name="Google Shape;177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5625" y="1797875"/>
            <a:ext cx="4484675" cy="3262789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6"/>
          <p:cNvSpPr txBox="1"/>
          <p:nvPr/>
        </p:nvSpPr>
        <p:spPr>
          <a:xfrm>
            <a:off x="4750300" y="1879075"/>
            <a:ext cx="4147800" cy="20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700">
                <a:latin typeface="Roboto"/>
                <a:ea typeface="Roboto"/>
                <a:cs typeface="Roboto"/>
                <a:sym typeface="Roboto"/>
              </a:rPr>
              <a:t>PROCESS</a:t>
            </a:r>
            <a:endParaRPr b="1"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latin typeface="Roboto"/>
                <a:ea typeface="Roboto"/>
                <a:cs typeface="Roboto"/>
                <a:sym typeface="Roboto"/>
              </a:rPr>
              <a:t>1.</a:t>
            </a:r>
            <a:r>
              <a:rPr lang="en-GB" sz="17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5"/>
              </a:rPr>
              <a:t>Images resizing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latin typeface="Roboto"/>
                <a:ea typeface="Roboto"/>
                <a:cs typeface="Roboto"/>
                <a:sym typeface="Roboto"/>
              </a:rPr>
              <a:t>2.</a:t>
            </a:r>
            <a:r>
              <a:rPr lang="en-GB" sz="17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6"/>
              </a:rPr>
              <a:t>Fitting a CNN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latin typeface="Roboto"/>
                <a:ea typeface="Roboto"/>
                <a:cs typeface="Roboto"/>
                <a:sym typeface="Roboto"/>
              </a:rPr>
              <a:t>3.</a:t>
            </a:r>
            <a:r>
              <a:rPr lang="en-GB" sz="17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7"/>
              </a:rPr>
              <a:t>Transfer learning of pre-trained model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7"/>
          <p:cNvSpPr txBox="1"/>
          <p:nvPr>
            <p:ph type="title"/>
          </p:nvPr>
        </p:nvSpPr>
        <p:spPr>
          <a:xfrm>
            <a:off x="330325" y="13845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Convolutional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Neural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Networks</a:t>
            </a:r>
            <a:endParaRPr/>
          </a:p>
        </p:txBody>
      </p:sp>
      <p:sp>
        <p:nvSpPr>
          <p:cNvPr id="184" name="Google Shape;184;p27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5" name="Google Shape;18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6288" y="1034013"/>
            <a:ext cx="3514725" cy="3209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8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Convolutional network</a:t>
            </a:r>
            <a:endParaRPr/>
          </a:p>
        </p:txBody>
      </p:sp>
      <p:pic>
        <p:nvPicPr>
          <p:cNvPr id="191" name="Google Shape;19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8849" y="2902175"/>
            <a:ext cx="4864699" cy="273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275" y="1316075"/>
            <a:ext cx="5501940" cy="2964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9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...and beyond</a:t>
            </a:r>
            <a:endParaRPr/>
          </a:p>
        </p:txBody>
      </p:sp>
      <p:sp>
        <p:nvSpPr>
          <p:cNvPr id="198" name="Google Shape;198;p29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99" name="Google Shape;19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-21525"/>
            <a:ext cx="433070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oogle Shape;20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08447" y="1869775"/>
            <a:ext cx="2700677" cy="32858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277025"/>
            <a:ext cx="4349351" cy="3759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75875" y="1272526"/>
            <a:ext cx="3558226" cy="187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28375" y="0"/>
            <a:ext cx="7287250" cy="1272525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30"/>
          <p:cNvSpPr txBox="1"/>
          <p:nvPr/>
        </p:nvSpPr>
        <p:spPr>
          <a:xfrm>
            <a:off x="363713" y="4894800"/>
            <a:ext cx="39267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u="sng">
                <a:solidFill>
                  <a:schemeClr val="hlink"/>
                </a:solidFill>
                <a:hlinkClick r:id="rId7"/>
              </a:rPr>
              <a:t>https://besjournals.onlinelibrary.wiley.com/doi/10.1111/2041-210X.13256</a:t>
            </a:r>
            <a:endParaRPr sz="9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type="title"/>
          </p:nvPr>
        </p:nvSpPr>
        <p:spPr>
          <a:xfrm>
            <a:off x="432650" y="129577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What’s to expect?</a:t>
            </a:r>
            <a:endParaRPr/>
          </a:p>
        </p:txBody>
      </p:sp>
      <p:sp>
        <p:nvSpPr>
          <p:cNvPr id="71" name="Google Shape;71;p1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/>
              <a:t>Let me introduce myself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500"/>
              <a:t>What</a:t>
            </a:r>
            <a:r>
              <a:rPr lang="en-GB" sz="1500"/>
              <a:t> are </a:t>
            </a:r>
            <a:r>
              <a:rPr lang="en-GB" sz="1500"/>
              <a:t>neural</a:t>
            </a:r>
            <a:r>
              <a:rPr lang="en-GB" sz="1500"/>
              <a:t> networks anyway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500"/>
              <a:t>Very basic example in R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500"/>
              <a:t>Less basic example in Python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500"/>
              <a:t>And beyond...</a:t>
            </a:r>
            <a:endParaRPr sz="15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title"/>
          </p:nvPr>
        </p:nvSpPr>
        <p:spPr>
          <a:xfrm>
            <a:off x="265200" y="10306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Who is this guy anyway?</a:t>
            </a:r>
            <a:endParaRPr/>
          </a:p>
        </p:txBody>
      </p:sp>
      <p:sp>
        <p:nvSpPr>
          <p:cNvPr id="77" name="Google Shape;77;p15"/>
          <p:cNvSpPr txBox="1"/>
          <p:nvPr>
            <p:ph idx="1" type="body"/>
          </p:nvPr>
        </p:nvSpPr>
        <p:spPr>
          <a:xfrm>
            <a:off x="4531200" y="2333250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Bc. </a:t>
            </a:r>
            <a:r>
              <a:rPr lang="en-GB"/>
              <a:t>Biology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Master Ecosystem functioning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Technician/Research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PhD Applied Ecology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Postdoc/Lecturer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Academic dropout 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Data Scientist</a:t>
            </a:r>
            <a:endParaRPr/>
          </a:p>
        </p:txBody>
      </p:sp>
      <p:pic>
        <p:nvPicPr>
          <p:cNvPr id="78" name="Google Shape;7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2351" y="54550"/>
            <a:ext cx="4588575" cy="2108275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5"/>
          <p:cNvSpPr txBox="1"/>
          <p:nvPr/>
        </p:nvSpPr>
        <p:spPr>
          <a:xfrm>
            <a:off x="0" y="2069550"/>
            <a:ext cx="45312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LinkedIn: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u="sng">
                <a:solidFill>
                  <a:schemeClr val="hlink"/>
                </a:solidFill>
                <a:hlinkClick r:id="rId4"/>
              </a:rPr>
              <a:t>https://www.linkedin.com/in/david-carricondo-sanchez/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GitHub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u="sng">
                <a:solidFill>
                  <a:schemeClr val="hlink"/>
                </a:solidFill>
                <a:hlinkClick r:id="rId5"/>
              </a:rPr>
              <a:t>https://github.com/DavidCarricondo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Email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u="sng">
                <a:solidFill>
                  <a:schemeClr val="hlink"/>
                </a:solidFill>
                <a:hlinkClick r:id="rId6"/>
              </a:rPr>
              <a:t>david.carricondo.sanchez@gmail.com</a:t>
            </a:r>
            <a:endParaRPr sz="1200"/>
          </a:p>
        </p:txBody>
      </p:sp>
      <p:cxnSp>
        <p:nvCxnSpPr>
          <p:cNvPr id="80" name="Google Shape;80;p15"/>
          <p:cNvCxnSpPr/>
          <p:nvPr/>
        </p:nvCxnSpPr>
        <p:spPr>
          <a:xfrm>
            <a:off x="6605325" y="2657000"/>
            <a:ext cx="0" cy="12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1" name="Google Shape;81;p15"/>
          <p:cNvCxnSpPr/>
          <p:nvPr/>
        </p:nvCxnSpPr>
        <p:spPr>
          <a:xfrm>
            <a:off x="6614400" y="3009825"/>
            <a:ext cx="0" cy="12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2" name="Google Shape;82;p15"/>
          <p:cNvCxnSpPr/>
          <p:nvPr/>
        </p:nvCxnSpPr>
        <p:spPr>
          <a:xfrm>
            <a:off x="6614400" y="3418625"/>
            <a:ext cx="0" cy="12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3" name="Google Shape;83;p15"/>
          <p:cNvCxnSpPr/>
          <p:nvPr/>
        </p:nvCxnSpPr>
        <p:spPr>
          <a:xfrm>
            <a:off x="6614400" y="3803550"/>
            <a:ext cx="0" cy="12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4" name="Google Shape;84;p15"/>
          <p:cNvCxnSpPr/>
          <p:nvPr/>
        </p:nvCxnSpPr>
        <p:spPr>
          <a:xfrm>
            <a:off x="6614388" y="4160575"/>
            <a:ext cx="0" cy="12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5" name="Google Shape;85;p15"/>
          <p:cNvCxnSpPr/>
          <p:nvPr/>
        </p:nvCxnSpPr>
        <p:spPr>
          <a:xfrm>
            <a:off x="6614388" y="4517600"/>
            <a:ext cx="0" cy="12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/>
          <p:nvPr>
            <p:ph type="title"/>
          </p:nvPr>
        </p:nvSpPr>
        <p:spPr>
          <a:xfrm>
            <a:off x="358225" y="1339450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is a neural network anyway</a:t>
            </a:r>
            <a:r>
              <a:rPr lang="en-GB"/>
              <a:t>?</a:t>
            </a:r>
            <a:endParaRPr/>
          </a:p>
        </p:txBody>
      </p:sp>
      <p:pic>
        <p:nvPicPr>
          <p:cNvPr id="91" name="Google Shape;9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317300"/>
            <a:ext cx="4460246" cy="2508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Neural networks</a:t>
            </a:r>
            <a:endParaRPr/>
          </a:p>
        </p:txBody>
      </p:sp>
      <p:sp>
        <p:nvSpPr>
          <p:cNvPr id="97" name="Google Shape;97;p17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-GB" sz="1800"/>
              <a:t>Branch of AI</a:t>
            </a:r>
            <a:endParaRPr sz="18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-GB" sz="1800"/>
              <a:t>Try to get inspiration from the brain learning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	</a:t>
            </a:r>
            <a:endParaRPr/>
          </a:p>
        </p:txBody>
      </p:sp>
      <p:pic>
        <p:nvPicPr>
          <p:cNvPr id="98" name="Google Shape;9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6706883">
            <a:off x="5142219" y="283737"/>
            <a:ext cx="2996962" cy="3522677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7"/>
          <p:cNvPicPr preferRelativeResize="0"/>
          <p:nvPr/>
        </p:nvPicPr>
        <p:blipFill rotWithShape="1">
          <a:blip r:embed="rId4">
            <a:alphaModFix/>
          </a:blip>
          <a:srcRect b="77133" l="0" r="0" t="0"/>
          <a:stretch/>
        </p:blipFill>
        <p:spPr>
          <a:xfrm>
            <a:off x="4778275" y="2810225"/>
            <a:ext cx="3999900" cy="533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7"/>
          <p:cNvPicPr preferRelativeResize="0"/>
          <p:nvPr/>
        </p:nvPicPr>
        <p:blipFill rotWithShape="1">
          <a:blip r:embed="rId5">
            <a:alphaModFix/>
          </a:blip>
          <a:srcRect b="0" l="0" r="19296" t="0"/>
          <a:stretch/>
        </p:blipFill>
        <p:spPr>
          <a:xfrm>
            <a:off x="4394523" y="3374075"/>
            <a:ext cx="2606826" cy="158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7"/>
          <p:cNvPicPr preferRelativeResize="0"/>
          <p:nvPr/>
        </p:nvPicPr>
        <p:blipFill rotWithShape="1">
          <a:blip r:embed="rId5">
            <a:alphaModFix/>
          </a:blip>
          <a:srcRect b="0" l="41789" r="0" t="0"/>
          <a:stretch/>
        </p:blipFill>
        <p:spPr>
          <a:xfrm>
            <a:off x="7001350" y="3323550"/>
            <a:ext cx="1999725" cy="169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>
            <p:ph idx="2" type="body"/>
          </p:nvPr>
        </p:nvSpPr>
        <p:spPr>
          <a:xfrm>
            <a:off x="414375" y="283575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 sz="1800"/>
              <a:t>Composed of different layers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 sz="1800"/>
              <a:t>Input layer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 sz="1800"/>
              <a:t>Hidden layers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 sz="1800"/>
              <a:t>Output layer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 sz="1800"/>
              <a:t>Each layer containing a number of ‘neurons’</a:t>
            </a:r>
            <a:endParaRPr sz="18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107" name="Google Shape;10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8350" y="2628913"/>
            <a:ext cx="4293575" cy="242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289731"/>
            <a:ext cx="4520674" cy="1498314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8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Neural networks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19"/>
          <p:cNvPicPr preferRelativeResize="0"/>
          <p:nvPr/>
        </p:nvPicPr>
        <p:blipFill rotWithShape="1">
          <a:blip r:embed="rId3">
            <a:alphaModFix/>
          </a:blip>
          <a:srcRect b="66356" l="-2673" r="75423" t="1889"/>
          <a:stretch/>
        </p:blipFill>
        <p:spPr>
          <a:xfrm>
            <a:off x="5712700" y="2347375"/>
            <a:ext cx="1537350" cy="1410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9"/>
          <p:cNvPicPr preferRelativeResize="0"/>
          <p:nvPr/>
        </p:nvPicPr>
        <p:blipFill rotWithShape="1">
          <a:blip r:embed="rId4">
            <a:alphaModFix/>
          </a:blip>
          <a:srcRect b="0" l="0" r="49525" t="52460"/>
          <a:stretch/>
        </p:blipFill>
        <p:spPr>
          <a:xfrm>
            <a:off x="5531938" y="2359800"/>
            <a:ext cx="2023675" cy="1277887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9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Forward pass</a:t>
            </a:r>
            <a:endParaRPr/>
          </a:p>
        </p:txBody>
      </p:sp>
      <p:pic>
        <p:nvPicPr>
          <p:cNvPr id="117" name="Google Shape;117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63300" y="2264838"/>
            <a:ext cx="4220300" cy="2001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9"/>
          <p:cNvPicPr preferRelativeResize="0"/>
          <p:nvPr/>
        </p:nvPicPr>
        <p:blipFill rotWithShape="1">
          <a:blip r:embed="rId6">
            <a:alphaModFix/>
          </a:blip>
          <a:srcRect b="73150" l="0" r="0" t="0"/>
          <a:stretch/>
        </p:blipFill>
        <p:spPr>
          <a:xfrm>
            <a:off x="181826" y="4368798"/>
            <a:ext cx="5094574" cy="37585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>
            <p:ph idx="2" type="body"/>
          </p:nvPr>
        </p:nvSpPr>
        <p:spPr>
          <a:xfrm>
            <a:off x="0" y="1356875"/>
            <a:ext cx="5619300" cy="155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 sz="1800"/>
              <a:t>What happens within each neuron?</a:t>
            </a:r>
            <a:endParaRPr sz="18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120" name="Google Shape;120;p19"/>
          <p:cNvPicPr preferRelativeResize="0"/>
          <p:nvPr/>
        </p:nvPicPr>
        <p:blipFill rotWithShape="1">
          <a:blip r:embed="rId3">
            <a:alphaModFix/>
          </a:blip>
          <a:srcRect b="33034" l="0" r="77070" t="33725"/>
          <a:stretch/>
        </p:blipFill>
        <p:spPr>
          <a:xfrm>
            <a:off x="7703950" y="2264850"/>
            <a:ext cx="1286236" cy="1467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9"/>
          <p:cNvPicPr preferRelativeResize="0"/>
          <p:nvPr/>
        </p:nvPicPr>
        <p:blipFill rotWithShape="1">
          <a:blip r:embed="rId3">
            <a:alphaModFix/>
          </a:blip>
          <a:srcRect b="66356" l="23932" r="50883" t="1889"/>
          <a:stretch/>
        </p:blipFill>
        <p:spPr>
          <a:xfrm>
            <a:off x="6847125" y="3703850"/>
            <a:ext cx="1478875" cy="1467801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9"/>
          <p:cNvSpPr txBox="1"/>
          <p:nvPr>
            <p:ph idx="2" type="body"/>
          </p:nvPr>
        </p:nvSpPr>
        <p:spPr>
          <a:xfrm>
            <a:off x="6532900" y="1853425"/>
            <a:ext cx="17931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200">
                <a:solidFill>
                  <a:srgbClr val="000000"/>
                </a:solidFill>
              </a:rPr>
              <a:t>Activation functions</a:t>
            </a:r>
            <a:endParaRPr sz="52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123" name="Google Shape;123;p19"/>
          <p:cNvPicPr preferRelativeResize="0"/>
          <p:nvPr/>
        </p:nvPicPr>
        <p:blipFill rotWithShape="1">
          <a:blip r:embed="rId4">
            <a:alphaModFix/>
          </a:blip>
          <a:srcRect b="48914" l="51264" r="0" t="0"/>
          <a:stretch/>
        </p:blipFill>
        <p:spPr>
          <a:xfrm>
            <a:off x="7343451" y="2326725"/>
            <a:ext cx="1912400" cy="1344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9"/>
          <p:cNvPicPr preferRelativeResize="0"/>
          <p:nvPr/>
        </p:nvPicPr>
        <p:blipFill rotWithShape="1">
          <a:blip r:embed="rId4">
            <a:alphaModFix/>
          </a:blip>
          <a:srcRect b="47539" l="0" r="49525" t="0"/>
          <a:stretch/>
        </p:blipFill>
        <p:spPr>
          <a:xfrm>
            <a:off x="6482739" y="3637675"/>
            <a:ext cx="2023675" cy="141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61750" y="1658375"/>
            <a:ext cx="5504250" cy="335955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0"/>
          <p:cNvSpPr txBox="1"/>
          <p:nvPr>
            <p:ph idx="1" type="body"/>
          </p:nvPr>
        </p:nvSpPr>
        <p:spPr>
          <a:xfrm>
            <a:off x="311700" y="1505700"/>
            <a:ext cx="32502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Loss function compares the predicted value with the true value</a:t>
            </a:r>
            <a:endParaRPr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But the value will be computed from random parameters? </a:t>
            </a:r>
            <a:endParaRPr/>
          </a:p>
        </p:txBody>
      </p:sp>
      <p:sp>
        <p:nvSpPr>
          <p:cNvPr id="131" name="Google Shape;131;p20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Forward pass</a:t>
            </a:r>
            <a:endParaRPr/>
          </a:p>
        </p:txBody>
      </p:sp>
      <p:pic>
        <p:nvPicPr>
          <p:cNvPr id="132" name="Google Shape;13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51000" y="3275875"/>
            <a:ext cx="971601" cy="971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1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Backpropagation</a:t>
            </a:r>
            <a:endParaRPr/>
          </a:p>
        </p:txBody>
      </p:sp>
      <p:sp>
        <p:nvSpPr>
          <p:cNvPr id="138" name="Google Shape;138;p21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 sz="1800"/>
              <a:t>Here is where the actual learning happens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-GB" sz="1800"/>
              <a:t>Gradient descent algorithm will find the </a:t>
            </a:r>
            <a:r>
              <a:rPr lang="en-GB" sz="1800"/>
              <a:t>optimun…</a:t>
            </a:r>
            <a:endParaRPr sz="1800"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-GB" sz="1800"/>
              <a:t>By slightly updating the model weights in each </a:t>
            </a:r>
            <a:r>
              <a:rPr lang="en-GB" sz="1800" u="sng"/>
              <a:t>epoch</a:t>
            </a:r>
            <a:endParaRPr sz="1800" u="sng"/>
          </a:p>
        </p:txBody>
      </p:sp>
      <p:pic>
        <p:nvPicPr>
          <p:cNvPr id="139" name="Google Shape;13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4000" y="1277025"/>
            <a:ext cx="4527600" cy="339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